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autoCompressPictures="0">
  <p:sldMasterIdLst>
    <p:sldMasterId id="2147483648" r:id="rId1"/>
    <p:sldMasterId id="2147483660" r:id="rId3"/>
  </p:sldMasterIdLst>
  <p:notesMasterIdLst>
    <p:notesMasterId r:id="rId21"/>
  </p:notesMasterIdLst>
  <p:handoutMasterIdLst>
    <p:handoutMasterId r:id="rId22"/>
  </p:handoutMasterIdLst>
  <p:sldIdLst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</p:sldIdLst>
  <p:sldSz cx="9144000" cy="6858000" type="screen4x3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990000"/>
    <a:srgbClr val="FFD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 showGuide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5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8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B6D7242-51AC-F54C-8714-857B2730DC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A4BE88-0AAF-E74D-9B1B-54C403E499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9AD56-453D-9D4E-ABA7-DAA617BAC1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251200" y="11681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DCE22-8D7B-6642-9BA4-3368DE3477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226E4E-FDD3-524B-A013-5B89360F07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EECD09-FCCB-C047-BDAB-BF918D8EC8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26809-97BA-3542-A120-99129BFDA6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2D4D16-7EE0-B04D-AFD8-58AA971DA5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17F35-76E3-A849-891D-A31E7C36896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A8948-B67F-5648-B520-2E76408E41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3C22B-C51A-6E45-8D05-4E4DF37F75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fld id="{6E6CBAB4-C64C-EA4B-A4B5-33A87099BFC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5.png"/><Relationship Id="rId4" Type="http://schemas.openxmlformats.org/officeDocument/2006/relationships/tags" Target="../tags/tag213.xml"/><Relationship Id="rId3" Type="http://schemas.openxmlformats.org/officeDocument/2006/relationships/image" Target="../media/image4.png"/><Relationship Id="rId2" Type="http://schemas.openxmlformats.org/officeDocument/2006/relationships/tags" Target="../tags/tag2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10.bin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5.png"/><Relationship Id="rId4" Type="http://schemas.openxmlformats.org/officeDocument/2006/relationships/tags" Target="../tags/tag218.xml"/><Relationship Id="rId3" Type="http://schemas.openxmlformats.org/officeDocument/2006/relationships/image" Target="../media/image4.png"/><Relationship Id="rId2" Type="http://schemas.openxmlformats.org/officeDocument/2006/relationships/tags" Target="../tags/tag217.xml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22.xml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11.bin"/><Relationship Id="rId10" Type="http://schemas.openxmlformats.org/officeDocument/2006/relationships/tags" Target="../tags/tag22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oleObject" Target="../embeddings/oleObject12.bin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image" Target="../media/image5.png"/><Relationship Id="rId4" Type="http://schemas.openxmlformats.org/officeDocument/2006/relationships/tags" Target="../tags/tag224.xml"/><Relationship Id="rId3" Type="http://schemas.openxmlformats.org/officeDocument/2006/relationships/image" Target="../media/image4.png"/><Relationship Id="rId2" Type="http://schemas.openxmlformats.org/officeDocument/2006/relationships/tags" Target="../tags/tag223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13.bin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image" Target="../media/image5.png"/><Relationship Id="rId4" Type="http://schemas.openxmlformats.org/officeDocument/2006/relationships/tags" Target="../tags/tag229.xml"/><Relationship Id="rId3" Type="http://schemas.openxmlformats.org/officeDocument/2006/relationships/image" Target="../media/image4.png"/><Relationship Id="rId2" Type="http://schemas.openxmlformats.org/officeDocument/2006/relationships/tags" Target="../tags/tag228.xml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3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oleObject" Target="../embeddings/oleObject14.bin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../media/image5.png"/><Relationship Id="rId4" Type="http://schemas.openxmlformats.org/officeDocument/2006/relationships/tags" Target="../tags/tag234.xml"/><Relationship Id="rId3" Type="http://schemas.openxmlformats.org/officeDocument/2006/relationships/image" Target="../media/image4.png"/><Relationship Id="rId2" Type="http://schemas.openxmlformats.org/officeDocument/2006/relationships/tags" Target="../tags/tag233.xml"/><Relationship Id="rId15" Type="http://schemas.openxmlformats.org/officeDocument/2006/relationships/vmlDrawing" Target="../drawings/vmlDrawing10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38.xml"/><Relationship Id="rId12" Type="http://schemas.openxmlformats.org/officeDocument/2006/relationships/image" Target="../media/image28.wmf"/><Relationship Id="rId11" Type="http://schemas.openxmlformats.org/officeDocument/2006/relationships/oleObject" Target="../embeddings/oleObject15.bin"/><Relationship Id="rId10" Type="http://schemas.openxmlformats.org/officeDocument/2006/relationships/tags" Target="../tags/tag23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16.bin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image" Target="../media/image5.png"/><Relationship Id="rId4" Type="http://schemas.openxmlformats.org/officeDocument/2006/relationships/tags" Target="../tags/tag240.xml"/><Relationship Id="rId3" Type="http://schemas.openxmlformats.org/officeDocument/2006/relationships/image" Target="../media/image4.png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39.xml"/><Relationship Id="rId19" Type="http://schemas.openxmlformats.org/officeDocument/2006/relationships/tags" Target="../tags/tag248.xml"/><Relationship Id="rId18" Type="http://schemas.openxmlformats.org/officeDocument/2006/relationships/image" Target="../media/image31.wmf"/><Relationship Id="rId17" Type="http://schemas.openxmlformats.org/officeDocument/2006/relationships/oleObject" Target="../embeddings/oleObject18.bin"/><Relationship Id="rId16" Type="http://schemas.openxmlformats.org/officeDocument/2006/relationships/tags" Target="../tags/tag247.xml"/><Relationship Id="rId15" Type="http://schemas.openxmlformats.org/officeDocument/2006/relationships/image" Target="../media/image30.wmf"/><Relationship Id="rId14" Type="http://schemas.openxmlformats.org/officeDocument/2006/relationships/oleObject" Target="../embeddings/oleObject17.bin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9.bin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image" Target="../media/image5.png"/><Relationship Id="rId4" Type="http://schemas.openxmlformats.org/officeDocument/2006/relationships/tags" Target="../tags/tag250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12.v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53.xml"/><Relationship Id="rId2" Type="http://schemas.openxmlformats.org/officeDocument/2006/relationships/tags" Target="../tags/tag249.xml"/><Relationship Id="rId19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17" Type="http://schemas.openxmlformats.org/officeDocument/2006/relationships/image" Target="../media/image36.wmf"/><Relationship Id="rId16" Type="http://schemas.openxmlformats.org/officeDocument/2006/relationships/oleObject" Target="../embeddings/oleObject23.bin"/><Relationship Id="rId15" Type="http://schemas.openxmlformats.org/officeDocument/2006/relationships/image" Target="../media/image35.wmf"/><Relationship Id="rId14" Type="http://schemas.openxmlformats.org/officeDocument/2006/relationships/oleObject" Target="../embeddings/oleObject22.bin"/><Relationship Id="rId13" Type="http://schemas.openxmlformats.org/officeDocument/2006/relationships/image" Target="../media/image34.wmf"/><Relationship Id="rId12" Type="http://schemas.openxmlformats.org/officeDocument/2006/relationships/oleObject" Target="../embeddings/oleObject21.bin"/><Relationship Id="rId11" Type="http://schemas.openxmlformats.org/officeDocument/2006/relationships/image" Target="../media/image33.wmf"/><Relationship Id="rId10" Type="http://schemas.openxmlformats.org/officeDocument/2006/relationships/oleObject" Target="../embeddings/oleObject20.bin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25.bin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image" Target="../media/image5.png"/><Relationship Id="rId4" Type="http://schemas.openxmlformats.org/officeDocument/2006/relationships/tags" Target="../tags/tag255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13.v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58.xml"/><Relationship Id="rId2" Type="http://schemas.openxmlformats.org/officeDocument/2006/relationships/tags" Target="../tags/tag254.xml"/><Relationship Id="rId19" Type="http://schemas.openxmlformats.org/officeDocument/2006/relationships/image" Target="../media/image42.wmf"/><Relationship Id="rId18" Type="http://schemas.openxmlformats.org/officeDocument/2006/relationships/oleObject" Target="../embeddings/oleObject30.bin"/><Relationship Id="rId17" Type="http://schemas.openxmlformats.org/officeDocument/2006/relationships/image" Target="../media/image41.wmf"/><Relationship Id="rId16" Type="http://schemas.openxmlformats.org/officeDocument/2006/relationships/oleObject" Target="../embeddings/oleObject29.bin"/><Relationship Id="rId15" Type="http://schemas.openxmlformats.org/officeDocument/2006/relationships/image" Target="../media/image40.wmf"/><Relationship Id="rId14" Type="http://schemas.openxmlformats.org/officeDocument/2006/relationships/oleObject" Target="../embeddings/oleObject28.bin"/><Relationship Id="rId13" Type="http://schemas.openxmlformats.org/officeDocument/2006/relationships/image" Target="../media/image39.wmf"/><Relationship Id="rId12" Type="http://schemas.openxmlformats.org/officeDocument/2006/relationships/oleObject" Target="../embeddings/oleObject27.bin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26.bin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74.xml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image" Target="../media/image5.png"/><Relationship Id="rId4" Type="http://schemas.openxmlformats.org/officeDocument/2006/relationships/tags" Target="../tags/tag176.xml"/><Relationship Id="rId3" Type="http://schemas.openxmlformats.org/officeDocument/2006/relationships/image" Target="../media/image4.png"/><Relationship Id="rId2" Type="http://schemas.openxmlformats.org/officeDocument/2006/relationships/tags" Target="../tags/tag175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2.bin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image" Target="../media/image5.png"/><Relationship Id="rId4" Type="http://schemas.openxmlformats.org/officeDocument/2006/relationships/tags" Target="../tags/tag181.xml"/><Relationship Id="rId3" Type="http://schemas.openxmlformats.org/officeDocument/2006/relationships/image" Target="../media/image4.png"/><Relationship Id="rId2" Type="http://schemas.openxmlformats.org/officeDocument/2006/relationships/tags" Target="../tags/tag180.xml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85.xml"/><Relationship Id="rId12" Type="http://schemas.openxmlformats.org/officeDocument/2006/relationships/image" Target="../media/image16.wmf"/><Relationship Id="rId11" Type="http://schemas.openxmlformats.org/officeDocument/2006/relationships/oleObject" Target="../embeddings/oleObject3.bin"/><Relationship Id="rId10" Type="http://schemas.openxmlformats.org/officeDocument/2006/relationships/tags" Target="../tags/tag18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5.png"/><Relationship Id="rId4" Type="http://schemas.openxmlformats.org/officeDocument/2006/relationships/tags" Target="../tags/tag187.xml"/><Relationship Id="rId3" Type="http://schemas.openxmlformats.org/officeDocument/2006/relationships/image" Target="../media/image4.png"/><Relationship Id="rId2" Type="http://schemas.openxmlformats.org/officeDocument/2006/relationships/tags" Target="../tags/tag18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4.bin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5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9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5.bin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image" Target="../media/image5.png"/><Relationship Id="rId4" Type="http://schemas.openxmlformats.org/officeDocument/2006/relationships/tags" Target="../tags/tag196.xml"/><Relationship Id="rId3" Type="http://schemas.openxmlformats.org/officeDocument/2006/relationships/image" Target="../media/image4.png"/><Relationship Id="rId2" Type="http://schemas.openxmlformats.org/officeDocument/2006/relationships/tags" Target="../tags/tag195.xml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0.xml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6.bin"/><Relationship Id="rId10" Type="http://schemas.openxmlformats.org/officeDocument/2006/relationships/tags" Target="../tags/tag199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oleObject" Target="../embeddings/oleObject7.bin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image" Target="../media/image5.png"/><Relationship Id="rId4" Type="http://schemas.openxmlformats.org/officeDocument/2006/relationships/tags" Target="../tags/tag202.xml"/><Relationship Id="rId3" Type="http://schemas.openxmlformats.org/officeDocument/2006/relationships/image" Target="../media/image4.png"/><Relationship Id="rId2" Type="http://schemas.openxmlformats.org/officeDocument/2006/relationships/tags" Target="../tags/tag201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05.xml"/><Relationship Id="rId11" Type="http://schemas.openxmlformats.org/officeDocument/2006/relationships/image" Target="../media/image21.w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image" Target="../media/image5.png"/><Relationship Id="rId4" Type="http://schemas.openxmlformats.org/officeDocument/2006/relationships/tags" Target="../tags/tag207.xml"/><Relationship Id="rId3" Type="http://schemas.openxmlformats.org/officeDocument/2006/relationships/image" Target="../media/image4.png"/><Relationship Id="rId2" Type="http://schemas.openxmlformats.org/officeDocument/2006/relationships/tags" Target="../tags/tag206.xml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11.xml"/><Relationship Id="rId10" Type="http://schemas.openxmlformats.org/officeDocument/2006/relationships/image" Target="../media/image22.wm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点击此处添加副标题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67000" y="243836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7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2.5 逻辑函数的化简 </a:t>
            </a:r>
            <a:endParaRPr lang="en-US" altLang="zh-CN" sz="27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219200" y="3048000"/>
            <a:ext cx="38100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8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最大项编号</a:t>
            </a:r>
            <a:endParaRPr lang="zh-CN" altLang="en-US" sz="28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72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9200" y="2057400"/>
            <a:ext cx="1408113" cy="573088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最大项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0725" name="Group 5"/>
          <p:cNvGraphicFramePr>
            <a:graphicFrameLocks noGrp="1"/>
          </p:cNvGraphicFramePr>
          <p:nvPr/>
        </p:nvGraphicFramePr>
        <p:xfrm>
          <a:off x="4419600" y="2057400"/>
          <a:ext cx="4038600" cy="4325938"/>
        </p:xfrm>
        <a:graphic>
          <a:graphicData uri="http://schemas.openxmlformats.org/drawingml/2006/table">
            <a:tbl>
              <a:tblPr/>
              <a:tblGrid>
                <a:gridCol w="1390650"/>
                <a:gridCol w="264795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A B 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最大项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0 0 0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0 0 1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0 1 0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0 1 1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1 0 0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1 0 1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1 1 0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1 1 1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609600" lvl="0" indent="-609600" algn="l" defTabSz="914400" eaLnBrk="1" hangingPunct="1">
              <a:defRPr/>
            </a:pPr>
            <a:r>
              <a:rPr lang="zh-CN" alt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最大项性质</a:t>
            </a:r>
            <a:endParaRPr lang="zh-CN" alt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1.在输入变量的任何取值下，必有一个最大项，而且只有一个最大项的值为0。（输入变量的每一组取值都使一个对应的最大项的值为0） 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2.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3.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05000" y="4343400"/>
            <a:ext cx="5441950" cy="1727200"/>
            <a:chOff x="3000" y="6840"/>
            <a:chExt cx="8570" cy="2720"/>
          </a:xfrm>
          <a:solidFill>
            <a:schemeClr val="tx2"/>
          </a:solidFill>
        </p:grpSpPr>
        <p:graphicFrame>
          <p:nvGraphicFramePr>
            <p:cNvPr id="34820" name="Object 5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3000" y="6840"/>
            <a:ext cx="4025" cy="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3" name="Equation" r:id="rId8" imgW="1218565" imgH="254000" progId="Equation.DSMT4">
                    <p:embed/>
                  </p:oleObj>
                </mc:Choice>
                <mc:Fallback>
                  <p:oleObj name="Equation" r:id="rId8" imgW="1218565" imgH="2540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0" y="6840"/>
                          <a:ext cx="4025" cy="848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2" name="Object 7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3000" y="8280"/>
            <a:ext cx="8570" cy="1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4" name="Equation" r:id="rId11" imgW="1854200" imgH="279400" progId="Equation.DSMT4">
                    <p:embed/>
                  </p:oleObj>
                </mc:Choice>
                <mc:Fallback>
                  <p:oleObj name="Equation" r:id="rId11" imgW="1854200" imgH="2794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0" y="8280"/>
                          <a:ext cx="8570" cy="128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981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609600" lvl="0" indent="-609600" algn="l" defTabSz="914400" eaLnBrk="1" hangingPunct="1"/>
            <a:r>
              <a:rPr lang="zh-CN" altLang="en-US" sz="24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最大项性质</a:t>
            </a:r>
            <a:endParaRPr lang="zh-CN" altLang="en-US" sz="24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4.只有一个变量不同的两个最大项的乘积=各相同变量的和，如：</a:t>
            </a:r>
            <a:endParaRPr lang="zh-CN" altLang="en-US" b="1">
              <a:solidFill>
                <a:schemeClr val="l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09600" lvl="0" indent="-609600" algn="l" defTabSz="914400" eaLnBrk="1" hangingPunct="1"/>
            <a:endParaRPr lang="zh-CN" altLang="en-US" b="1">
              <a:solidFill>
                <a:schemeClr val="l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5846" name="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676400" y="3733800"/>
          <a:ext cx="586740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8" imgW="1955165" imgH="304800" progId="Equation.DSMT4">
                  <p:embed/>
                </p:oleObj>
              </mc:Choice>
              <mc:Fallback>
                <p:oleObj name="Equation" r:id="rId8" imgW="1955165" imgH="304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33800"/>
                        <a:ext cx="5867400" cy="9159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1666875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最大项的表达式 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任何一个逻辑函数都可以表示为最大项之积的或与标准型 ，即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0200" y="3977005"/>
            <a:ext cx="7086600" cy="1878965"/>
            <a:chOff x="2520" y="6263"/>
            <a:chExt cx="11160" cy="2959"/>
          </a:xfrm>
        </p:grpSpPr>
        <p:graphicFrame>
          <p:nvGraphicFramePr>
            <p:cNvPr id="33797" name="Object 5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5250" y="6263"/>
            <a:ext cx="4143" cy="1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0" name="Equation" r:id="rId8" imgW="698500" imgH="254000" progId="Equation.DSMT4">
                    <p:embed/>
                  </p:oleObj>
                </mc:Choice>
                <mc:Fallback>
                  <p:oleObj name="Equation" r:id="rId8" imgW="698500" imgH="2540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0" y="6263"/>
                          <a:ext cx="4143" cy="1505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8" name="Text Box 6"/>
            <p:cNvSpPr txBox="1">
              <a:spLocks noChangeArrowheads="1"/>
            </p:cNvSpPr>
            <p:nvPr/>
          </p:nvSpPr>
          <p:spPr bwMode="auto">
            <a:xfrm>
              <a:off x="2520" y="8400"/>
              <a:ext cx="11160" cy="822"/>
            </a:xfrm>
            <a:prstGeom prst="rect">
              <a:avLst/>
            </a:prstGeom>
            <a:solidFill>
              <a:srgbClr val="FFEFAB"/>
            </a:solidFill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和之积的标准形式也称为</a:t>
              </a: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最大项之积表达式</a:t>
              </a:r>
              <a:r>
                <a:rPr lang="zh-CN" altLang="en-US" sz="28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zh-CN" altLang="en-US" sz="280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524000" y="2590800"/>
            <a:ext cx="5780405" cy="78359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和之积的标准形式（最大项表达式） 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7892" name="Object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524000" y="1905000"/>
          <a:ext cx="68961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8" imgW="3009900" imgH="304800" progId="Equation.DSMT4">
                  <p:embed/>
                </p:oleObj>
              </mc:Choice>
              <mc:Fallback>
                <p:oleObj name="Equation" r:id="rId8" imgW="3009900" imgH="304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05000"/>
                        <a:ext cx="6896100" cy="6873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7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524000" y="3505200"/>
          <a:ext cx="53371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11" imgW="2527300" imgH="304800" progId="Equation.DSMT4">
                  <p:embed/>
                </p:oleObj>
              </mc:Choice>
              <mc:Fallback>
                <p:oleObj name="Equation" r:id="rId11" imgW="2527300" imgH="304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05200"/>
                        <a:ext cx="5337175" cy="635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24000" y="4495800"/>
            <a:ext cx="566928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marL="0" lvl="0" indent="0" algn="l" defTabSz="914400" eaLnBrk="1" hangingPunct="1">
              <a:buNone/>
              <a:defRPr/>
            </a:pP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是和之积形式，但不是和之积标准形式。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将函数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      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化为最大项之积表达式。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8916" name="Object 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09800" y="2819400"/>
          <a:ext cx="403066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8" imgW="1803400" imgH="304800" progId="Equation.DSMT4">
                  <p:embed/>
                </p:oleObj>
              </mc:Choice>
              <mc:Fallback>
                <p:oleObj name="Equation" r:id="rId8" imgW="1803400" imgH="304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819400"/>
                        <a:ext cx="4030663" cy="6715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2417763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20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2417763"/>
            <a:ext cx="3098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6800" y="4800600"/>
            <a:ext cx="7391400" cy="698500"/>
            <a:chOff x="1320" y="7060"/>
            <a:chExt cx="11640" cy="1100"/>
          </a:xfrm>
        </p:grpSpPr>
        <p:sp>
          <p:nvSpPr>
            <p:cNvPr id="35846" name="Text Box 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320" y="7300"/>
              <a:ext cx="11040" cy="8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  <a:scene3d>
                <a:camera prst="orthographicFront"/>
                <a:lightRig rig="threePt" dir="t"/>
              </a:scene3d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最大项和最小项的关系</a:t>
              </a:r>
              <a:r>
                <a:rPr lang="en-US" altLang="zh-CN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:                </a:t>
              </a:r>
              <a:r>
                <a:rPr lang="zh-CN" altLang="en-US" sz="28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或 </a:t>
              </a:r>
              <a:endPara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aphicFrame>
          <p:nvGraphicFramePr>
            <p:cNvPr id="35847" name="Object 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7440" y="7060"/>
            <a:ext cx="2280" cy="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3" name="Equation" r:id="rId14" imgW="533400" imgH="254000" progId="Equation.DSMT4">
                    <p:embed/>
                  </p:oleObj>
                </mc:Choice>
                <mc:Fallback>
                  <p:oleObj name="Equation" r:id="rId14" imgW="533400" imgH="2540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0" y="7060"/>
                          <a:ext cx="2280" cy="1100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9" name="Object 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800" y="7060"/>
            <a:ext cx="2160" cy="1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4" name="Equation" r:id="rId17" imgW="533400" imgH="254000" progId="Equation.DSMT4">
                    <p:embed/>
                  </p:oleObj>
                </mc:Choice>
                <mc:Fallback>
                  <p:oleObj name="Equation" r:id="rId17" imgW="533400" imgH="2540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00" y="7060"/>
                          <a:ext cx="2160" cy="1043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9937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7315200" cy="3505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1255" y="1049020"/>
            <a:ext cx="7792720" cy="62738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作业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: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以下作业布置在学习通。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990283" y="175228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buNone/>
            </a:pP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将下列函数展开成标准“积之和”形式，写成           形式。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09800" y="3124200"/>
            <a:ext cx="4508500" cy="3251200"/>
            <a:chOff x="3480" y="4920"/>
            <a:chExt cx="7100" cy="5120"/>
          </a:xfrm>
        </p:grpSpPr>
        <p:graphicFrame>
          <p:nvGraphicFramePr>
            <p:cNvPr id="39940" name="Object 4"/>
            <p:cNvGraphicFramePr>
              <a:graphicFrameLocks noChangeAspect="1"/>
            </p:cNvGraphicFramePr>
            <p:nvPr/>
          </p:nvGraphicFramePr>
          <p:xfrm>
            <a:off x="3520" y="4920"/>
            <a:ext cx="612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6" name="Equation" r:id="rId8" imgW="1942465" imgH="266700" progId="Equation.DSMT4">
                    <p:embed/>
                  </p:oleObj>
                </mc:Choice>
                <mc:Fallback>
                  <p:oleObj name="Equation" r:id="rId8" imgW="1942465" imgH="2667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4920"/>
                          <a:ext cx="612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1" name="Object 5"/>
            <p:cNvGraphicFramePr>
              <a:graphicFrameLocks noChangeAspect="1"/>
            </p:cNvGraphicFramePr>
            <p:nvPr/>
          </p:nvGraphicFramePr>
          <p:xfrm>
            <a:off x="3480" y="5880"/>
            <a:ext cx="4240" cy="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7" name="Equation" r:id="rId10" imgW="1346200" imgH="292100" progId="Equation.DSMT4">
                    <p:embed/>
                  </p:oleObj>
                </mc:Choice>
                <mc:Fallback>
                  <p:oleObj name="Equation" r:id="rId10" imgW="1346200" imgH="2921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5880"/>
                          <a:ext cx="4240" cy="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2" name="Object 6"/>
            <p:cNvGraphicFramePr>
              <a:graphicFrameLocks noChangeAspect="1"/>
            </p:cNvGraphicFramePr>
            <p:nvPr/>
          </p:nvGraphicFramePr>
          <p:xfrm>
            <a:off x="3500" y="6840"/>
            <a:ext cx="7080" cy="1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8" name="Equation" r:id="rId12" imgW="2247900" imgH="330200" progId="Equation.DSMT4">
                    <p:embed/>
                  </p:oleObj>
                </mc:Choice>
                <mc:Fallback>
                  <p:oleObj name="Equation" r:id="rId12" imgW="2247900" imgH="330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6840"/>
                          <a:ext cx="7080" cy="1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3" name="Object 7"/>
            <p:cNvGraphicFramePr>
              <a:graphicFrameLocks noChangeAspect="1"/>
            </p:cNvGraphicFramePr>
            <p:nvPr/>
          </p:nvGraphicFramePr>
          <p:xfrm>
            <a:off x="3600" y="8040"/>
            <a:ext cx="340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9" name="Equation" r:id="rId14" imgW="1078865" imgH="266700" progId="Equation.DSMT4">
                    <p:embed/>
                  </p:oleObj>
                </mc:Choice>
                <mc:Fallback>
                  <p:oleObj name="Equation" r:id="rId14" imgW="1078865" imgH="2667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8040"/>
                          <a:ext cx="340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4" name="Object 8"/>
            <p:cNvGraphicFramePr>
              <a:graphicFrameLocks noChangeAspect="1"/>
            </p:cNvGraphicFramePr>
            <p:nvPr/>
          </p:nvGraphicFramePr>
          <p:xfrm>
            <a:off x="3480" y="9240"/>
            <a:ext cx="4840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0" name="Equation" r:id="rId16" imgW="1536065" imgH="254000" progId="Equation.DSMT4">
                    <p:embed/>
                  </p:oleObj>
                </mc:Choice>
                <mc:Fallback>
                  <p:oleObj name="Equation" r:id="rId16" imgW="1536065" imgH="2540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9240"/>
                          <a:ext cx="4840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2057400" y="2438400"/>
          <a:ext cx="9906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Equation" r:id="rId18" imgW="635000" imgH="254000" progId="Equation.DSMT4">
                  <p:embed/>
                </p:oleObj>
              </mc:Choice>
              <mc:Fallback>
                <p:oleObj name="Equation" r:id="rId18" imgW="635000" imgH="254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438400"/>
                        <a:ext cx="9906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61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66800" y="1845945"/>
            <a:ext cx="7315200" cy="3505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685800" y="609600"/>
            <a:ext cx="7772400" cy="1236345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514350" lvl="0" indent="-514350" algn="l" defTabSz="914400" eaLnBrk="1" hangingPunct="1">
              <a:buAutoNum type="arabicPlain" startAt="2"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将下列函数展开成标准“和之积”形式，写成       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形式。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980883" y="1295400"/>
          <a:ext cx="12128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Equation" r:id="rId8" imgW="748665" imgH="254000" progId="Equation.DSMT4">
                  <p:embed/>
                </p:oleObj>
              </mc:Choice>
              <mc:Fallback>
                <p:oleObj name="Equation" r:id="rId8" imgW="7486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883" y="1295400"/>
                        <a:ext cx="12128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371600" y="2057400"/>
            <a:ext cx="5003800" cy="2971800"/>
            <a:chOff x="2480" y="5040"/>
            <a:chExt cx="7880" cy="4680"/>
          </a:xfrm>
        </p:grpSpPr>
        <p:graphicFrame>
          <p:nvGraphicFramePr>
            <p:cNvPr id="40965" name="Object 5"/>
            <p:cNvGraphicFramePr>
              <a:graphicFrameLocks noChangeAspect="1"/>
            </p:cNvGraphicFramePr>
            <p:nvPr/>
          </p:nvGraphicFramePr>
          <p:xfrm>
            <a:off x="2863" y="5040"/>
            <a:ext cx="2677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1" name="Equation" r:id="rId10" imgW="926465" imgH="266700" progId="Equation.DSMT4">
                    <p:embed/>
                  </p:oleObj>
                </mc:Choice>
                <mc:Fallback>
                  <p:oleObj name="Equation" r:id="rId10" imgW="926465" imgH="2667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3" y="5040"/>
                          <a:ext cx="2677" cy="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6" name="Object 6"/>
            <p:cNvGraphicFramePr>
              <a:graphicFrameLocks noChangeAspect="1"/>
            </p:cNvGraphicFramePr>
            <p:nvPr/>
          </p:nvGraphicFramePr>
          <p:xfrm>
            <a:off x="2820" y="5880"/>
            <a:ext cx="4880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2" name="Equation" r:id="rId12" imgW="1548765" imgH="254000" progId="Equation.DSMT4">
                    <p:embed/>
                  </p:oleObj>
                </mc:Choice>
                <mc:Fallback>
                  <p:oleObj name="Equation" r:id="rId12" imgW="1548765" imgH="254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0" y="5880"/>
                          <a:ext cx="4880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7" name="Object 7"/>
            <p:cNvGraphicFramePr>
              <a:graphicFrameLocks noChangeAspect="1"/>
            </p:cNvGraphicFramePr>
            <p:nvPr/>
          </p:nvGraphicFramePr>
          <p:xfrm>
            <a:off x="2720" y="6840"/>
            <a:ext cx="5640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3" name="Equation" r:id="rId14" imgW="1790700" imgH="266700" progId="Equation.DSMT4">
                    <p:embed/>
                  </p:oleObj>
                </mc:Choice>
                <mc:Fallback>
                  <p:oleObj name="Equation" r:id="rId14" imgW="1790700" imgH="2667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0" y="6840"/>
                          <a:ext cx="5640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8" name="Object 8"/>
            <p:cNvGraphicFramePr>
              <a:graphicFrameLocks noChangeAspect="1"/>
            </p:cNvGraphicFramePr>
            <p:nvPr/>
          </p:nvGraphicFramePr>
          <p:xfrm>
            <a:off x="2560" y="7680"/>
            <a:ext cx="7680" cy="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4" name="Equation" r:id="rId16" imgW="2438400" imgH="317500" progId="Equation.DSMT4">
                    <p:embed/>
                  </p:oleObj>
                </mc:Choice>
                <mc:Fallback>
                  <p:oleObj name="Equation" r:id="rId16" imgW="2438400" imgH="3175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7680"/>
                          <a:ext cx="7680" cy="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9" name="Object 9"/>
            <p:cNvGraphicFramePr>
              <a:graphicFrameLocks noChangeAspect="1"/>
            </p:cNvGraphicFramePr>
            <p:nvPr/>
          </p:nvGraphicFramePr>
          <p:xfrm>
            <a:off x="2480" y="8760"/>
            <a:ext cx="7880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" name="Equation" r:id="rId18" imgW="2501900" imgH="304800" progId="Equation.DSMT4">
                    <p:embed/>
                  </p:oleObj>
                </mc:Choice>
                <mc:Fallback>
                  <p:oleObj name="Equation" r:id="rId18" imgW="2501900" imgH="304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0" y="8760"/>
                          <a:ext cx="7880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2.5 逻辑函数的化简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先来认识两个重要定义（重点）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 eaLnBrk="1" hangingPunct="1">
              <a:defRPr/>
            </a:pP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95400" y="2743200"/>
            <a:ext cx="1408113" cy="573088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最小项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5" name="Rectangl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33528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</a:t>
            </a:r>
            <a:endParaRPr lang="zh-CN" altLang="en-US" sz="280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三变量为例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298575" y="4572000"/>
          <a:ext cx="68532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10" imgW="3073400" imgH="241300" progId="Equation.DSMT4">
                  <p:embed/>
                </p:oleObj>
              </mc:Choice>
              <mc:Fallback>
                <p:oleObj name="Equation" r:id="rId10" imgW="30734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4572000"/>
                        <a:ext cx="6853238" cy="5302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219200" y="3048000"/>
            <a:ext cx="38100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8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最小项编号</a:t>
            </a:r>
            <a:endParaRPr lang="zh-CN" altLang="en-US" sz="28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508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9200" y="2057400"/>
            <a:ext cx="1408113" cy="573088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最小项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2191" name="Group 687"/>
          <p:cNvGraphicFramePr>
            <a:graphicFrameLocks noGrp="1"/>
          </p:cNvGraphicFramePr>
          <p:nvPr/>
        </p:nvGraphicFramePr>
        <p:xfrm>
          <a:off x="4419600" y="2057400"/>
          <a:ext cx="4038600" cy="4325938"/>
        </p:xfrm>
        <a:graphic>
          <a:graphicData uri="http://schemas.openxmlformats.org/drawingml/2006/table">
            <a:tbl>
              <a:tblPr/>
              <a:tblGrid>
                <a:gridCol w="1390650"/>
                <a:gridCol w="264795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A B 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最小项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0 0 0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0 0 1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0 1 0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0 1 1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1 0 0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1 0 1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1 1 0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charset="-122"/>
                          <a:ea typeface="微软雅黑" panose="020B0503020204020204" charset="-122"/>
                        </a:rPr>
                        <a:t>1 1 1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600200"/>
            <a:ext cx="80772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609600" lvl="0" indent="-609600" algn="l" defTabSz="914400"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最小项性质</a:t>
            </a:r>
            <a:endParaRPr lang="zh-CN" altLang="en-US" sz="24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1. 在输入变量的任何取值下，必有一个最小项，而且仅有一个最小项的值为1，其余均为0</a:t>
            </a:r>
            <a:endParaRPr lang="zh-CN" altLang="en-US" sz="24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2.</a:t>
            </a:r>
            <a:endParaRPr lang="zh-CN" altLang="en-US" sz="2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zh-CN" altLang="en-US" sz="2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3.</a:t>
            </a:r>
            <a:endParaRPr lang="zh-CN" altLang="en-US" sz="24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81200" y="3505200"/>
            <a:ext cx="5181600" cy="1727200"/>
            <a:chOff x="3120" y="5520"/>
            <a:chExt cx="8160" cy="2720"/>
          </a:xfrm>
        </p:grpSpPr>
        <p:graphicFrame>
          <p:nvGraphicFramePr>
            <p:cNvPr id="27652" name="Object 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3120" y="5520"/>
            <a:ext cx="3270" cy="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Equation" r:id="rId8" imgW="989965" imgH="254000" progId="Equation.DSMT4">
                    <p:embed/>
                  </p:oleObj>
                </mc:Choice>
                <mc:Fallback>
                  <p:oleObj name="Equation" r:id="rId8" imgW="989965" imgH="254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5520"/>
                          <a:ext cx="3270" cy="848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3120" y="6960"/>
            <a:ext cx="8160" cy="1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Equation" r:id="rId11" imgW="1765300" imgH="279400" progId="Equation.DSMT4">
                    <p:embed/>
                  </p:oleObj>
                </mc:Choice>
                <mc:Fallback>
                  <p:oleObj name="Equation" r:id="rId11" imgW="1765300" imgH="279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6960"/>
                          <a:ext cx="8160" cy="128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981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609600" lvl="0" indent="-609600" algn="l" defTabSz="914400" eaLnBrk="1" hangingPunct="1">
              <a:defRPr/>
            </a:pP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最小项性质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4.两个相邻最小项的和可以合并消去一对互为反变量的因子 </a:t>
            </a:r>
            <a:endParaRPr lang="zh-CN" altLang="en-US" sz="2400" b="1"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相邻：两个最小项除了一个变量互为反变量外，其他变量都相同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4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最小项的表达式 </a:t>
            </a:r>
            <a:endParaRPr lang="zh-CN" altLang="en-US" sz="24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任何逻辑函数都可以表示为最小项之和的与或标准形式，即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0200" y="3810000"/>
            <a:ext cx="7086600" cy="2045970"/>
            <a:chOff x="2520" y="6000"/>
            <a:chExt cx="11160" cy="3222"/>
          </a:xfrm>
        </p:grpSpPr>
        <p:graphicFrame>
          <p:nvGraphicFramePr>
            <p:cNvPr id="26628" name="Object 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5400" y="6000"/>
            <a:ext cx="3840" cy="2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2" name="Equation" r:id="rId8" imgW="647700" imgH="342900" progId="Equation.DSMT4">
                    <p:embed/>
                  </p:oleObj>
                </mc:Choice>
                <mc:Fallback>
                  <p:oleObj name="Equation" r:id="rId8" imgW="647700" imgH="3429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0" y="6000"/>
                          <a:ext cx="3840" cy="2033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2520" y="8400"/>
              <a:ext cx="11160" cy="822"/>
            </a:xfrm>
            <a:prstGeom prst="rect">
              <a:avLst/>
            </a:prstGeom>
            <a:solidFill>
              <a:srgbClr val="FFEFAB"/>
            </a:solidFill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charset="0"/>
                  <a:ea typeface="黑体" panose="02010609060101010101" charset="-122"/>
                  <a:cs typeface="黑体" panose="02010609060101010101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defRPr/>
              </a:pP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积之和的标准形式也称为</a:t>
              </a:r>
              <a:r>
                <a:rPr lang="zh-CN" altLang="en-US" sz="28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最小项之和表达式</a:t>
              </a:r>
              <a:r>
                <a:rPr lang="zh-CN" altLang="en-US" sz="28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zh-CN" altLang="en-US" sz="280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371600" y="2667000"/>
            <a:ext cx="6023610" cy="89916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0" lvl="0" indent="0" algn="l" defTabSz="914400" eaLnBrk="1" hangingPunct="1">
              <a:buNone/>
              <a:defRPr/>
            </a:pP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是积之和形式，但不是积之和标准形式。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en-US" altLang="zh-CN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  </a:t>
            </a:r>
            <a:endParaRPr lang="en-US" altLang="zh-CN" b="1">
              <a:solidFill>
                <a:schemeClr val="l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en-US" altLang="zh-CN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en-US" altLang="zh-CN" b="1">
              <a:solidFill>
                <a:schemeClr val="l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endParaRPr lang="en-US" altLang="zh-CN" b="1">
              <a:solidFill>
                <a:schemeClr val="l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371600" y="2057400"/>
          <a:ext cx="3200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8" imgW="1397000" imgH="241300" progId="Equation.DSMT4">
                  <p:embed/>
                </p:oleObj>
              </mc:Choice>
              <mc:Fallback>
                <p:oleObj name="Equation" r:id="rId8" imgW="13970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057400"/>
                        <a:ext cx="3200400" cy="5445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447800" y="3733800"/>
          <a:ext cx="3352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Equation" r:id="rId11" imgW="1587500" imgH="241300" progId="Equation.DSMT4">
                  <p:embed/>
                </p:oleObj>
              </mc:Choice>
              <mc:Fallback>
                <p:oleObj name="Equation" r:id="rId11" imgW="15875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3352800" cy="50323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447800" y="4556760"/>
            <a:ext cx="566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积之和的标准形式（最小项表达式）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黑体" panose="02010609060101010101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lvl="0" algn="l" defTabSz="914400" eaLnBrk="1" hangingPunct="1"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将函数                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化为最小项之和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 eaLnBrk="1" hangingPunct="1">
              <a:buNone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表达式，写成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形式。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352800" y="2057400"/>
          <a:ext cx="28956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Equation" r:id="rId8" imgW="1295400" imgH="241300" progId="Equation.DSMT4">
                  <p:embed/>
                </p:oleObj>
              </mc:Choice>
              <mc:Fallback>
                <p:oleObj name="Equation" r:id="rId8" imgW="12954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057400"/>
                        <a:ext cx="2895600" cy="5318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6"/>
          <p:cNvGraphicFramePr>
            <a:graphicFrameLocks noChangeAspect="1"/>
          </p:cNvGraphicFramePr>
          <p:nvPr/>
        </p:nvGraphicFramePr>
        <p:xfrm>
          <a:off x="3505200" y="2667000"/>
          <a:ext cx="9906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0" imgW="635000" imgH="254000" progId="Equation.DSMT4">
                  <p:embed/>
                </p:oleObj>
              </mc:Choice>
              <mc:Fallback>
                <p:oleObj name="Equation" r:id="rId10" imgW="635000" imgH="25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667000"/>
                        <a:ext cx="9906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黑体" panose="02010609060101010101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 eaLnBrk="1" hangingPunct="1">
              <a:buClrTx/>
              <a:buSzTx/>
              <a:buFontTx/>
              <a:defRPr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 逻辑函数的化简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9700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2057400"/>
            <a:ext cx="1408113" cy="573088"/>
          </a:xfrm>
          <a:prstGeom prst="rect">
            <a:avLst/>
          </a:prstGeom>
          <a:solidFill>
            <a:schemeClr val="dk2"/>
          </a:solidFill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3200" b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最大项</a:t>
            </a:r>
            <a:endParaRPr lang="zh-CN" altLang="en-US" sz="3200" b="1" smtClean="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701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743200"/>
            <a:ext cx="7772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  <a:cs typeface="黑体" panose="02010609060101010101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800" b="1" smtClean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三变量为例</a:t>
            </a: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2800" b="1" smtClean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828800" y="4038600"/>
          <a:ext cx="59753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9" imgW="2679700" imgH="482600" progId="Equation.DSMT4">
                  <p:embed/>
                </p:oleObj>
              </mc:Choice>
              <mc:Fallback>
                <p:oleObj name="Equation" r:id="rId9" imgW="26797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038600"/>
                        <a:ext cx="5975350" cy="10604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7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1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2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11"/>
  <p:tag name="KSO_WM_UNI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1"/>
  <p:tag name="KSO_WM_UNIT_FILL_TYPE" val="1"/>
</p:tagLst>
</file>

<file path=ppt/tags/tag24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ags/tag2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9.xml><?xml version="1.0" encoding="utf-8"?>
<p:tagLst xmlns:p="http://schemas.openxmlformats.org/presentationml/2006/main">
  <p:tag name="KSO_DOCER_TEMPLATE_OPEN_ONCE_MARK" val="1"/>
  <p:tag name="KSO_WPP_MARK_KEY" val="53a325ed-ae86-4109-b632-4c788e6d4abd"/>
  <p:tag name="COMMONDATA" val="eyJoZGlkIjoiNTFlOGZlMDMxZDY1NTU5OTk1OGY2YjkwNjM0NTQ3YTcifQ==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4ff62b1-868e-466d-b2bc-bd0611eaa007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592df81-9e39-46ae-8e55-a7d409682447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1031</Words>
  <Application>WPS 演示</Application>
  <PresentationFormat>全屏显示(4:3)</PresentationFormat>
  <Paragraphs>154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17</vt:i4>
      </vt:variant>
    </vt:vector>
  </HeadingPairs>
  <TitlesOfParts>
    <vt:vector size="60" baseType="lpstr">
      <vt:lpstr>Arial</vt:lpstr>
      <vt:lpstr>宋体</vt:lpstr>
      <vt:lpstr>Wingdings</vt:lpstr>
      <vt:lpstr>Tahoma</vt:lpstr>
      <vt:lpstr>Arial</vt:lpstr>
      <vt:lpstr>微软雅黑</vt:lpstr>
      <vt:lpstr>汉仪旗黑-85S</vt:lpstr>
      <vt:lpstr>黑体</vt:lpstr>
      <vt:lpstr>汉仪旗黑-85S</vt:lpstr>
      <vt:lpstr>Arial Unicode MS</vt:lpstr>
      <vt:lpstr>Calibri</vt:lpstr>
      <vt:lpstr>Blends</vt:lpstr>
      <vt:lpstr>2_Office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2.5 逻辑函数的化简 </vt:lpstr>
      <vt:lpstr>2.5 逻辑函数的化简</vt:lpstr>
      <vt:lpstr>逻辑函数的化简</vt:lpstr>
      <vt:lpstr>逻辑函数的化简</vt:lpstr>
      <vt:lpstr>逻辑函数的化简</vt:lpstr>
      <vt:lpstr>逻辑函数的化简</vt:lpstr>
      <vt:lpstr>逻辑函数的化简</vt:lpstr>
      <vt:lpstr>逻辑函数的化简</vt:lpstr>
      <vt:lpstr> 逻辑函数的化简</vt:lpstr>
      <vt:lpstr>逻辑函数的化简</vt:lpstr>
      <vt:lpstr>逻辑函数的化简</vt:lpstr>
      <vt:lpstr>逻辑函数的化简</vt:lpstr>
      <vt:lpstr>逻辑函数的化简</vt:lpstr>
      <vt:lpstr>逻辑函数的化简</vt:lpstr>
      <vt:lpstr>逻辑函数的化简</vt:lpstr>
      <vt:lpstr>作业:以下作业布置在学习通。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1.5.5  逻辑函数的化简 </dc:title>
  <dc:creator>Microsoft Office 用户</dc:creator>
  <cp:lastModifiedBy>Rebecca W. W. Tsui</cp:lastModifiedBy>
  <cp:revision>32</cp:revision>
  <cp:lastPrinted>2113-01-01T00:00:00Z</cp:lastPrinted>
  <dcterms:created xsi:type="dcterms:W3CDTF">2018-11-06T06:38:00Z</dcterms:created>
  <dcterms:modified xsi:type="dcterms:W3CDTF">2023-04-25T09:02:52Z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44570E07AC894541B23BED44E3B071DD</vt:lpwstr>
  </property>
  <property fmtid="{D5CDD505-2E9C-101B-9397-08002B2CF9AE}" pid="4" name="KSOProductBuildVer">
    <vt:lpwstr>2052-11.1.0.14036</vt:lpwstr>
  </property>
</Properties>
</file>